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24"/>
  </p:notesMasterIdLst>
  <p:sldIdLst>
    <p:sldId id="256" r:id="rId3"/>
    <p:sldId id="262" r:id="rId4"/>
    <p:sldId id="299" r:id="rId5"/>
    <p:sldId id="339" r:id="rId6"/>
    <p:sldId id="293" r:id="rId7"/>
    <p:sldId id="343" r:id="rId8"/>
    <p:sldId id="344" r:id="rId9"/>
    <p:sldId id="345" r:id="rId10"/>
    <p:sldId id="346" r:id="rId11"/>
    <p:sldId id="347" r:id="rId12"/>
    <p:sldId id="349" r:id="rId13"/>
    <p:sldId id="350" r:id="rId14"/>
    <p:sldId id="351" r:id="rId15"/>
    <p:sldId id="352" r:id="rId16"/>
    <p:sldId id="353" r:id="rId17"/>
    <p:sldId id="354" r:id="rId18"/>
    <p:sldId id="268" r:id="rId19"/>
    <p:sldId id="355" r:id="rId20"/>
    <p:sldId id="357" r:id="rId21"/>
    <p:sldId id="272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3" pos="3409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73" y="38"/>
      </p:cViewPr>
      <p:guideLst>
        <p:guide orient="horz" pos="2319"/>
        <p:guide pos="3409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U HAIJING" userId="12e034df00b9c0e9" providerId="LiveId" clId="{65C5828F-CCDC-4CE1-8BA6-EF922963C2CA}"/>
    <pc:docChg chg="modSld">
      <pc:chgData name="ZOU HAIJING" userId="12e034df00b9c0e9" providerId="LiveId" clId="{65C5828F-CCDC-4CE1-8BA6-EF922963C2CA}" dt="2021-11-20T05:11:25.738" v="7"/>
      <pc:docMkLst>
        <pc:docMk/>
      </pc:docMkLst>
      <pc:sldChg chg="modSp mod">
        <pc:chgData name="ZOU HAIJING" userId="12e034df00b9c0e9" providerId="LiveId" clId="{65C5828F-CCDC-4CE1-8BA6-EF922963C2CA}" dt="2021-11-20T05:11:25.738" v="7"/>
        <pc:sldMkLst>
          <pc:docMk/>
          <pc:sldMk cId="749803437" sldId="272"/>
        </pc:sldMkLst>
        <pc:spChg chg="mod">
          <ac:chgData name="ZOU HAIJING" userId="12e034df00b9c0e9" providerId="LiveId" clId="{65C5828F-CCDC-4CE1-8BA6-EF922963C2CA}" dt="2021-11-20T05:11:25.738" v="7"/>
          <ac:spMkLst>
            <pc:docMk/>
            <pc:sldMk cId="749803437" sldId="272"/>
            <ac:spMk id="7" creationId="{99FAB020-5682-4CF3-8CD4-A7B3E3DADF63}"/>
          </ac:spMkLst>
        </pc:spChg>
      </pc:sldChg>
      <pc:sldChg chg="modSp mod">
        <pc:chgData name="ZOU HAIJING" userId="12e034df00b9c0e9" providerId="LiveId" clId="{65C5828F-CCDC-4CE1-8BA6-EF922963C2CA}" dt="2021-11-20T05:06:27.296" v="6" actId="20577"/>
        <pc:sldMkLst>
          <pc:docMk/>
          <pc:sldMk cId="3415757153" sldId="352"/>
        </pc:sldMkLst>
        <pc:spChg chg="mod">
          <ac:chgData name="ZOU HAIJING" userId="12e034df00b9c0e9" providerId="LiveId" clId="{65C5828F-CCDC-4CE1-8BA6-EF922963C2CA}" dt="2021-11-20T05:06:27.296" v="6" actId="20577"/>
          <ac:spMkLst>
            <pc:docMk/>
            <pc:sldMk cId="3415757153" sldId="352"/>
            <ac:spMk id="10" creationId="{1874F6F6-CA3C-413B-9F74-3C9BEB84D16B}"/>
          </ac:spMkLst>
        </pc:spChg>
        <pc:picChg chg="mod">
          <ac:chgData name="ZOU HAIJING" userId="12e034df00b9c0e9" providerId="LiveId" clId="{65C5828F-CCDC-4CE1-8BA6-EF922963C2CA}" dt="2021-11-20T05:05:58.187" v="4" actId="1076"/>
          <ac:picMkLst>
            <pc:docMk/>
            <pc:sldMk cId="3415757153" sldId="352"/>
            <ac:picMk id="13" creationId="{841B3AB1-87D2-43A4-8B50-E25FB7F3E5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2021-11-20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DC14B7-FEF0-4A2C-99A5-443749CE9828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55379F-5E1F-4AFC-9310-6D98D3FDC7DD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902950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/>
          <p:cNvSpPr/>
          <p:nvPr userDrawn="1"/>
        </p:nvSpPr>
        <p:spPr>
          <a:xfrm>
            <a:off x="1558039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1565680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88642" y="391365"/>
            <a:ext cx="4283967" cy="98798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500" b="1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5C82007-A8EC-494B-A916-3345BA11DEC0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91" r:id="rId4"/>
    <p:sldLayoutId id="2147483692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kaggle.com/susant4learning/holiday-package-purchase-predic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300" y="1709058"/>
            <a:ext cx="6935559" cy="1319747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상품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예측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79526-5655-43F7-9904-7A822CD7C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6909" y="3074820"/>
            <a:ext cx="5314950" cy="641518"/>
          </a:xfrm>
        </p:spPr>
        <p:txBody>
          <a:bodyPr/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1C3B22A5-7400-4AA9-B8AA-4332493223CB}"/>
              </a:ext>
            </a:extLst>
          </p:cNvPr>
          <p:cNvSpPr txBox="1">
            <a:spLocks/>
          </p:cNvSpPr>
          <p:nvPr/>
        </p:nvSpPr>
        <p:spPr>
          <a:xfrm>
            <a:off x="6306909" y="5001985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추해정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7085787" cy="987984"/>
          </a:xfrm>
        </p:spPr>
        <p:txBody>
          <a:bodyPr/>
          <a:lstStyle/>
          <a:p>
            <a:r>
              <a:rPr lang="ko-KR" altLang="en-US" dirty="0"/>
              <a:t>이상치 처리와 데이터 타입 변경</a:t>
            </a:r>
          </a:p>
        </p:txBody>
      </p:sp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C9E4F4E3-EA31-4E9D-8013-47AC5CF97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99" y="1139758"/>
            <a:ext cx="4740051" cy="11316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2E783B-3F2F-4A00-858F-E1F721CF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72" y="2440730"/>
            <a:ext cx="4630478" cy="1097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8AE40D-CAD4-4735-8682-40266838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69" y="1139758"/>
            <a:ext cx="3799114" cy="21264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AC52C62-8E35-42A4-B932-EB5E9EF40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558" y="3266248"/>
            <a:ext cx="3750900" cy="3557737"/>
          </a:xfrm>
          <a:prstGeom prst="rect">
            <a:avLst/>
          </a:prstGeom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id="{006532EC-1663-4BA4-8AEF-00A72B4BE8D1}"/>
              </a:ext>
            </a:extLst>
          </p:cNvPr>
          <p:cNvSpPr/>
          <p:nvPr/>
        </p:nvSpPr>
        <p:spPr>
          <a:xfrm>
            <a:off x="5824372" y="3947156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3B9A7-7356-4907-9AD2-7ABD58A09810}"/>
              </a:ext>
            </a:extLst>
          </p:cNvPr>
          <p:cNvSpPr txBox="1"/>
          <p:nvPr/>
        </p:nvSpPr>
        <p:spPr>
          <a:xfrm>
            <a:off x="5903443" y="3885368"/>
            <a:ext cx="5297957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컬럼은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치환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85C998B-9AC1-4879-ADFD-A72A95A153D1}"/>
              </a:ext>
            </a:extLst>
          </p:cNvPr>
          <p:cNvSpPr/>
          <p:nvPr/>
        </p:nvSpPr>
        <p:spPr>
          <a:xfrm>
            <a:off x="5824372" y="4771530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EDB22-5FBF-4541-AC0D-73E55382D986}"/>
              </a:ext>
            </a:extLst>
          </p:cNvPr>
          <p:cNvSpPr txBox="1"/>
          <p:nvPr/>
        </p:nvSpPr>
        <p:spPr>
          <a:xfrm>
            <a:off x="5903443" y="4709742"/>
            <a:ext cx="5297957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소수형 데이터는 정수형으로 치환</a:t>
            </a: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FBB5AAE-2C9D-417C-8FE7-8EC3B848F505}"/>
              </a:ext>
            </a:extLst>
          </p:cNvPr>
          <p:cNvSpPr/>
          <p:nvPr/>
        </p:nvSpPr>
        <p:spPr>
          <a:xfrm>
            <a:off x="5824372" y="5595904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568E32-75C0-494E-A646-8EB280C89EB4}"/>
              </a:ext>
            </a:extLst>
          </p:cNvPr>
          <p:cNvSpPr txBox="1"/>
          <p:nvPr/>
        </p:nvSpPr>
        <p:spPr>
          <a:xfrm>
            <a:off x="5903443" y="5491028"/>
            <a:ext cx="5689843" cy="9479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Taken(0/1)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무시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이상치를 평균값으로 치환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5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EC1BD52-89C3-4A7A-8A27-8C6D62426085}"/>
              </a:ext>
            </a:extLst>
          </p:cNvPr>
          <p:cNvSpPr txBox="1">
            <a:spLocks/>
          </p:cNvSpPr>
          <p:nvPr/>
        </p:nvSpPr>
        <p:spPr>
          <a:xfrm>
            <a:off x="587375" y="549275"/>
            <a:ext cx="6046889" cy="86177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78183D-B9B3-417A-9084-89345748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67" y="783771"/>
            <a:ext cx="6831838" cy="5711831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C71C8DDF-FC84-483A-AF29-96D15562B8D8}"/>
              </a:ext>
            </a:extLst>
          </p:cNvPr>
          <p:cNvSpPr/>
          <p:nvPr/>
        </p:nvSpPr>
        <p:spPr>
          <a:xfrm>
            <a:off x="758676" y="1529083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E223C-31FC-4FDD-9AAC-6D922C4C40DC}"/>
              </a:ext>
            </a:extLst>
          </p:cNvPr>
          <p:cNvSpPr txBox="1"/>
          <p:nvPr/>
        </p:nvSpPr>
        <p:spPr>
          <a:xfrm>
            <a:off x="837747" y="1467295"/>
            <a:ext cx="4771544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여권을 소지한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Executive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직급의 싱글 고객은 여행 상품을 구매할 가능성이 높음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5D4D1E33-886C-4295-A9A5-091A09865C4A}"/>
              </a:ext>
            </a:extLst>
          </p:cNvPr>
          <p:cNvSpPr/>
          <p:nvPr/>
        </p:nvSpPr>
        <p:spPr>
          <a:xfrm>
            <a:off x="758676" y="301317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09708-ED86-4D6B-8305-9D5FBDB3059A}"/>
              </a:ext>
            </a:extLst>
          </p:cNvPr>
          <p:cNvSpPr txBox="1"/>
          <p:nvPr/>
        </p:nvSpPr>
        <p:spPr>
          <a:xfrm>
            <a:off x="837747" y="2951384"/>
            <a:ext cx="4771544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아이를 동반한 고객이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 가능성이 높음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2C3A5-C75A-4E4C-A359-8ADE1DD9CA1E}"/>
              </a:ext>
            </a:extLst>
          </p:cNvPr>
          <p:cNvSpPr txBox="1"/>
          <p:nvPr/>
        </p:nvSpPr>
        <p:spPr>
          <a:xfrm>
            <a:off x="435825" y="5207966"/>
            <a:ext cx="4918501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결혼여부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</a:t>
            </a:r>
            <a:endParaRPr lang="en-US" altLang="ko-KR" sz="25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구매 여부와 강한 연관성 있음</a:t>
            </a:r>
            <a:endParaRPr lang="en-US" altLang="ko-KR" sz="25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44F9FC49-38BA-4EEF-A0C6-7C7BA85CBAD1}"/>
              </a:ext>
            </a:extLst>
          </p:cNvPr>
          <p:cNvSpPr/>
          <p:nvPr/>
        </p:nvSpPr>
        <p:spPr>
          <a:xfrm>
            <a:off x="758676" y="4054327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857A3B-6E71-409E-95D7-DD5BA310F337}"/>
              </a:ext>
            </a:extLst>
          </p:cNvPr>
          <p:cNvSpPr txBox="1"/>
          <p:nvPr/>
        </p:nvSpPr>
        <p:spPr>
          <a:xfrm>
            <a:off x="837747" y="3992539"/>
            <a:ext cx="4771544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직무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나이가 상대적으로 높은 상관 관계를 보임</a:t>
            </a:r>
          </a:p>
        </p:txBody>
      </p:sp>
    </p:spTree>
    <p:extLst>
      <p:ext uri="{BB962C8B-B14F-4D97-AF65-F5344CB8AC3E}">
        <p14:creationId xmlns:p14="http://schemas.microsoft.com/office/powerpoint/2010/main" val="74621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BE6A38-56CD-4013-B1EF-9F8DCD9D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68" y="3681412"/>
            <a:ext cx="5293947" cy="2996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E9B84C-AF7B-46DF-80A5-1A7003BC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73" y="411629"/>
            <a:ext cx="5608984" cy="3269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3CCD0C-F9C2-4079-ACD8-94A7D94B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68" y="392611"/>
            <a:ext cx="5269505" cy="3288802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34A5EE3B-D180-4F29-B8CC-028A6C806C9C}"/>
              </a:ext>
            </a:extLst>
          </p:cNvPr>
          <p:cNvSpPr txBox="1">
            <a:spLocks/>
          </p:cNvSpPr>
          <p:nvPr/>
        </p:nvSpPr>
        <p:spPr>
          <a:xfrm>
            <a:off x="5867215" y="3887208"/>
            <a:ext cx="6183271" cy="2585381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많이 판매된 여행 상품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Basic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 Deluxe &gt; Standard &gt; Super Deluxe &gt; King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판매량 제일 많은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Basic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Deluxe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구매한 고객의 유입경로는 대부분 직접 상담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회사 추천으로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Deluxe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Basic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보다 많이 판매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고객의 직급이 상품판매량과 높은 연관성이 있음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Executive &gt; Manager &gt; Senior Manager &gt; AVP &gt; VP</a:t>
            </a:r>
          </a:p>
        </p:txBody>
      </p:sp>
    </p:spTree>
    <p:extLst>
      <p:ext uri="{BB962C8B-B14F-4D97-AF65-F5344CB8AC3E}">
        <p14:creationId xmlns:p14="http://schemas.microsoft.com/office/powerpoint/2010/main" val="232631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DAB52E-D0A8-41E5-838D-87BD3F2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8" y="3233055"/>
            <a:ext cx="5024058" cy="2726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56B2F-15F1-40DA-BD33-B9838A63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375" y="181734"/>
            <a:ext cx="5621828" cy="3051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4DE107-7731-429E-B005-1CC40EBF0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26" y="181735"/>
            <a:ext cx="5020249" cy="3051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95F11C-7113-49C6-8D8C-964384FB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393" y="3235607"/>
            <a:ext cx="5413878" cy="2724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74F6F6-CA3C-413B-9F74-3C9BEB84D16B}"/>
              </a:ext>
            </a:extLst>
          </p:cNvPr>
          <p:cNvSpPr txBox="1"/>
          <p:nvPr/>
        </p:nvSpPr>
        <p:spPr>
          <a:xfrm>
            <a:off x="791543" y="5959929"/>
            <a:ext cx="980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$15,000~25,000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수입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Salaried,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SmallBusiness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Executive, Manager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 고객의 상품 구매 가능성 제일 높음</a:t>
            </a:r>
          </a:p>
        </p:txBody>
      </p:sp>
    </p:spTree>
    <p:extLst>
      <p:ext uri="{BB962C8B-B14F-4D97-AF65-F5344CB8AC3E}">
        <p14:creationId xmlns:p14="http://schemas.microsoft.com/office/powerpoint/2010/main" val="31014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74F6F6-CA3C-413B-9F74-3C9BEB84D16B}"/>
              </a:ext>
            </a:extLst>
          </p:cNvPr>
          <p:cNvSpPr txBox="1"/>
          <p:nvPr/>
        </p:nvSpPr>
        <p:spPr>
          <a:xfrm>
            <a:off x="857265" y="5897308"/>
            <a:ext cx="98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도시등급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1,3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등급의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고객에게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상품설명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짧게 할 경우 판매 효과가 좋음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8DD22-BE7A-4133-972A-52CEEFA3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41" y="297580"/>
            <a:ext cx="3714461" cy="2657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7344D-6256-441A-9350-2D2FE2D5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1" y="2954849"/>
            <a:ext cx="3714461" cy="2653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1B3AB1-87D2-43A4-8B50-E25FB7F3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5" y="549275"/>
            <a:ext cx="6323044" cy="51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44C569-2BAB-4417-B181-E74D7951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2" y="3441191"/>
            <a:ext cx="5190482" cy="3193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C5B29-7C39-41B3-B619-621832FB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1" y="223773"/>
            <a:ext cx="4883439" cy="331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B10A5-DE97-459C-BB23-31AF5607A931}"/>
              </a:ext>
            </a:extLst>
          </p:cNvPr>
          <p:cNvSpPr txBox="1"/>
          <p:nvPr/>
        </p:nvSpPr>
        <p:spPr>
          <a:xfrm>
            <a:off x="6315684" y="3986308"/>
            <a:ext cx="5538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20~40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여행 회수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도시등급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거주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고객에게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권유를 집중적으로 하는 것이 효과적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05C52-84C0-419E-BBD6-BB9A4AE92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997"/>
            <a:ext cx="540207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">
            <a:extLst>
              <a:ext uri="{FF2B5EF4-FFF2-40B4-BE49-F238E27FC236}">
                <a16:creationId xmlns:a16="http://schemas.microsoft.com/office/drawing/2014/main" id="{1C2CDC23-BD3E-4C99-8A9F-C1CC34FDD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549275"/>
            <a:ext cx="5507358" cy="908822"/>
          </a:xfrm>
        </p:spPr>
        <p:txBody>
          <a:bodyPr/>
          <a:lstStyle/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예측 및 평가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7C28D39-E668-427B-84B5-C45AA123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9" y="1865870"/>
            <a:ext cx="6038860" cy="466431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9D709D8-E0A0-4C51-9ADC-C34B06EEF0C3}"/>
              </a:ext>
            </a:extLst>
          </p:cNvPr>
          <p:cNvSpPr txBox="1"/>
          <p:nvPr/>
        </p:nvSpPr>
        <p:spPr>
          <a:xfrm>
            <a:off x="711599" y="1496538"/>
            <a:ext cx="538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컬럼과 훈련 데이터를 나누고 모델 생성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3E17A91-971D-4892-A21F-127CA00B7557}"/>
              </a:ext>
            </a:extLst>
          </p:cNvPr>
          <p:cNvSpPr/>
          <p:nvPr/>
        </p:nvSpPr>
        <p:spPr>
          <a:xfrm>
            <a:off x="7048041" y="4307268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5B87-2024-45A7-99B2-B8F30E4853E8}"/>
              </a:ext>
            </a:extLst>
          </p:cNvPr>
          <p:cNvSpPr txBox="1"/>
          <p:nvPr/>
        </p:nvSpPr>
        <p:spPr>
          <a:xfrm>
            <a:off x="7127112" y="4245480"/>
            <a:ext cx="4801336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데이터를 훈련하고 예측한 결과의 정확도는 </a:t>
            </a:r>
            <a:r>
              <a:rPr lang="en-US" altLang="ko-KR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92.43%</a:t>
            </a: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예측결과가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틀림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E6717A-529F-45C2-A1D5-9B70186A1B72}"/>
              </a:ext>
            </a:extLst>
          </p:cNvPr>
          <p:cNvSpPr/>
          <p:nvPr/>
        </p:nvSpPr>
        <p:spPr>
          <a:xfrm>
            <a:off x="711599" y="5980670"/>
            <a:ext cx="1364336" cy="549519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6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AA97597-E880-4C09-B0A2-ADD34CC6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8" y="1233915"/>
            <a:ext cx="7160565" cy="5232720"/>
          </a:xfrm>
          <a:prstGeom prst="rect">
            <a:avLst/>
          </a:prstGeom>
        </p:spPr>
      </p:pic>
      <p:sp>
        <p:nvSpPr>
          <p:cNvPr id="66" name="텍스트 개체 틀 1">
            <a:extLst>
              <a:ext uri="{FF2B5EF4-FFF2-40B4-BE49-F238E27FC236}">
                <a16:creationId xmlns:a16="http://schemas.microsoft.com/office/drawing/2014/main" id="{CC624A9E-E3B2-4C2B-8E94-B17C819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9502415" cy="987984"/>
          </a:xfrm>
        </p:spPr>
        <p:txBody>
          <a:bodyPr/>
          <a:lstStyle/>
          <a:p>
            <a:pPr algn="l"/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개선 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 </a:t>
            </a:r>
            <a:r>
              <a:rPr lang="ko-KR" altLang="en-US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시각화</a:t>
            </a:r>
          </a:p>
        </p:txBody>
      </p: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D53BE8-9CD6-48A9-988D-DC3C8895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11" y="984761"/>
            <a:ext cx="4991833" cy="2700090"/>
          </a:xfrm>
          <a:prstGeom prst="rect">
            <a:avLst/>
          </a:prstGeom>
        </p:spPr>
      </p:pic>
      <p:sp>
        <p:nvSpPr>
          <p:cNvPr id="66" name="텍스트 개체 틀 1">
            <a:extLst>
              <a:ext uri="{FF2B5EF4-FFF2-40B4-BE49-F238E27FC236}">
                <a16:creationId xmlns:a16="http://schemas.microsoft.com/office/drawing/2014/main" id="{CC624A9E-E3B2-4C2B-8E94-B17C819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6652191" cy="987984"/>
          </a:xfrm>
        </p:spPr>
        <p:txBody>
          <a:bodyPr/>
          <a:lstStyle/>
          <a:p>
            <a:pPr algn="l"/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개선 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모델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5F653A-0628-41A1-ACF2-21AD5EE1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29" y="3815558"/>
            <a:ext cx="4208031" cy="307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62ADFA-FC90-4889-A688-70C3E627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9" y="1267714"/>
            <a:ext cx="3944517" cy="2600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596AEB-E301-4A38-9538-286A5C86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57" y="3847028"/>
            <a:ext cx="4086319" cy="30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2288F7-0751-4AAE-9D39-2ADE1735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7" y="242110"/>
            <a:ext cx="4852199" cy="2675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D008B7-BF38-45C0-88B7-E165193B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3005342"/>
            <a:ext cx="4816925" cy="35200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460B44-8EDB-4C12-9C18-55D67BB2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0"/>
            <a:ext cx="4816926" cy="44062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1957DB-532C-4140-A286-B26DA643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42001"/>
              </p:ext>
            </p:extLst>
          </p:nvPr>
        </p:nvGraphicFramePr>
        <p:xfrm>
          <a:off x="6308271" y="4765372"/>
          <a:ext cx="4114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9836315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4122331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5774419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이름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파라미터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487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n_neighbors=1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92.43%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7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나이브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var_smoothing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84.04%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104818"/>
                  </a:ext>
                </a:extLst>
              </a:tr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의사결정트리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gini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=[15,25,50]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92.63%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392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entropy=[18,26]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92264"/>
                  </a:ext>
                </a:extLst>
              </a:tr>
              <a:tr h="21907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앙상블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신경망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로직스틱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포레스트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파이프라임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99.38%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850128"/>
                  </a:ext>
                </a:extLst>
              </a:tr>
              <a:tr h="21907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91.41%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3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52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0185" y="719925"/>
            <a:ext cx="6274753" cy="780795"/>
            <a:chOff x="4745820" y="1491808"/>
            <a:chExt cx="6274753" cy="780795"/>
          </a:xfrm>
        </p:grpSpPr>
        <p:sp>
          <p:nvSpPr>
            <p:cNvPr id="9" name="TextBox 8"/>
            <p:cNvSpPr txBox="1"/>
            <p:nvPr/>
          </p:nvSpPr>
          <p:spPr>
            <a:xfrm>
              <a:off x="5895648" y="1576604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목적 및 배경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375" y="549275"/>
            <a:ext cx="349382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080185" y="1872878"/>
            <a:ext cx="6274753" cy="780795"/>
            <a:chOff x="4745820" y="1491808"/>
            <a:chExt cx="6274753" cy="780795"/>
          </a:xfrm>
        </p:grpSpPr>
        <p:sp>
          <p:nvSpPr>
            <p:cNvPr id="61" name="TextBox 60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설명 및 </a:t>
              </a:r>
              <a:r>
                <a:rPr lang="ko-KR" altLang="en-US" sz="3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전처리</a:t>
              </a:r>
              <a:endPara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080185" y="3025831"/>
            <a:ext cx="6274753" cy="780795"/>
            <a:chOff x="4745820" y="1491808"/>
            <a:chExt cx="6274753" cy="780795"/>
          </a:xfrm>
        </p:grpSpPr>
        <p:sp>
          <p:nvSpPr>
            <p:cNvPr id="68" name="TextBox 67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시각화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80185" y="4178784"/>
            <a:ext cx="6274753" cy="780795"/>
            <a:chOff x="4745820" y="1491808"/>
            <a:chExt cx="6274753" cy="780795"/>
          </a:xfrm>
        </p:grpSpPr>
        <p:sp>
          <p:nvSpPr>
            <p:cNvPr id="75" name="TextBox 74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모델 예측 및 평가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080185" y="5331737"/>
            <a:ext cx="6274753" cy="780795"/>
            <a:chOff x="4745820" y="1491808"/>
            <a:chExt cx="6274753" cy="780795"/>
          </a:xfrm>
        </p:grpSpPr>
        <p:sp>
          <p:nvSpPr>
            <p:cNvPr id="82" name="TextBox 81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결론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75" y="556550"/>
            <a:ext cx="302655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4815127" y="1504189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4894199" y="1418324"/>
            <a:ext cx="6520963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구매의 주요한 변수는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직무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 여부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 여부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7B93332-936D-4EAC-9E9A-2E1E4BF69F3D}"/>
              </a:ext>
            </a:extLst>
          </p:cNvPr>
          <p:cNvSpPr/>
          <p:nvPr/>
        </p:nvSpPr>
        <p:spPr>
          <a:xfrm>
            <a:off x="4815127" y="3040473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AB020-5682-4CF3-8CD4-A7B3E3DADF63}"/>
              </a:ext>
            </a:extLst>
          </p:cNvPr>
          <p:cNvSpPr txBox="1"/>
          <p:nvPr/>
        </p:nvSpPr>
        <p:spPr>
          <a:xfrm>
            <a:off x="4894199" y="2954608"/>
            <a:ext cx="6995578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구매할 가능성이 가장 높은 고객은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Executive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직급의 여권을 소지한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married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E099C-0C83-4BB6-9930-43445CB16956}"/>
              </a:ext>
            </a:extLst>
          </p:cNvPr>
          <p:cNvSpPr/>
          <p:nvPr/>
        </p:nvSpPr>
        <p:spPr>
          <a:xfrm>
            <a:off x="4815127" y="4576757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53651-0198-49BD-A0B4-20853914E8DC}"/>
              </a:ext>
            </a:extLst>
          </p:cNvPr>
          <p:cNvSpPr txBox="1"/>
          <p:nvPr/>
        </p:nvSpPr>
        <p:spPr>
          <a:xfrm>
            <a:off x="4894199" y="4490892"/>
            <a:ext cx="6995578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웰빙 여행 상품을 구매할 잠재고객은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Small Business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직업을 가진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20~30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$20,000~25,000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수입의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Unmarried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</a:t>
            </a: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-119811" y="-1125789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-700672" y="3291460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7375" y="549275"/>
            <a:ext cx="6046889" cy="861774"/>
          </a:xfrm>
        </p:spPr>
        <p:txBody>
          <a:bodyPr/>
          <a:lstStyle/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 및 배경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1845000" y="3474853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5AFC198D-ECB3-47BF-8335-DE4435B74FFD}"/>
              </a:ext>
            </a:extLst>
          </p:cNvPr>
          <p:cNvSpPr/>
          <p:nvPr/>
        </p:nvSpPr>
        <p:spPr>
          <a:xfrm>
            <a:off x="4218522" y="1717748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F41DEC-2E70-40D8-917B-7E853816E61B}"/>
              </a:ext>
            </a:extLst>
          </p:cNvPr>
          <p:cNvSpPr txBox="1"/>
          <p:nvPr/>
        </p:nvSpPr>
        <p:spPr>
          <a:xfrm>
            <a:off x="4297593" y="1631883"/>
            <a:ext cx="7674773" cy="1631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상품을 구매한 고객 데이터 중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주요변수를 확인하고 이를 기반으로 고객의 특징 및 연관성을 분석하고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구매를 예측하는 머신 러닝 모델을 구현</a:t>
            </a:r>
            <a:r>
              <a:rPr lang="en-US" altLang="ko-KR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의사결정에 도움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주는데 목적</a:t>
            </a: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2B204E9E-37CD-49CB-974A-E99026C32CBE}"/>
              </a:ext>
            </a:extLst>
          </p:cNvPr>
          <p:cNvSpPr/>
          <p:nvPr/>
        </p:nvSpPr>
        <p:spPr>
          <a:xfrm>
            <a:off x="4218522" y="3776855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9FF019-C459-4B49-87A8-F9F99CDEC829}"/>
              </a:ext>
            </a:extLst>
          </p:cNvPr>
          <p:cNvSpPr txBox="1"/>
          <p:nvPr/>
        </p:nvSpPr>
        <p:spPr>
          <a:xfrm>
            <a:off x="4297594" y="3690990"/>
            <a:ext cx="7099743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웰빙 여행 상품 출시에 앞서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데이터셋을 분석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고객층의 특징 분석</a:t>
            </a:r>
          </a:p>
        </p:txBody>
      </p: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2768603-BE91-4580-84D2-FD46E964948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 t="525" r="34624" b="-525"/>
          <a:stretch/>
        </p:blipFill>
        <p:spPr>
          <a:xfrm>
            <a:off x="6575425" y="1"/>
            <a:ext cx="5616575" cy="6586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8" y="3865762"/>
            <a:ext cx="4612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https://www.kaggle.com/susant4learning/holiday-package-purchase-prediction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[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링크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2734909"/>
            <a:ext cx="46122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Holiday Package Prediction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by </a:t>
            </a:r>
            <a:r>
              <a:rPr lang="en-US" altLang="ko-KR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Susant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Achary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</a:t>
            </a:r>
            <a:r>
              <a:rPr lang="ko-KR" altLang="en-US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</a:t>
            </a:r>
            <a:r>
              <a:rPr lang="ko-KR" altLang="en-US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Kaggle)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8FAB9DD-87A2-40FC-9137-59ADB6221570}"/>
              </a:ext>
            </a:extLst>
          </p:cNvPr>
          <p:cNvSpPr/>
          <p:nvPr/>
        </p:nvSpPr>
        <p:spPr>
          <a:xfrm>
            <a:off x="0" y="381733"/>
            <a:ext cx="7179013" cy="987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391365"/>
            <a:ext cx="4283967" cy="98798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데이터셋 출처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7" name="Picture 2" descr="D:\Fullppt\005-PNG이미지\핸드폰.png">
            <a:extLst>
              <a:ext uri="{FF2B5EF4-FFF2-40B4-BE49-F238E27FC236}">
                <a16:creationId xmlns:a16="http://schemas.microsoft.com/office/drawing/2014/main" id="{5A5B23A3-67EE-4137-B59A-360BE5ED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00700" y="814332"/>
            <a:ext cx="5100810" cy="61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개체 틀 6">
            <a:extLst>
              <a:ext uri="{FF2B5EF4-FFF2-40B4-BE49-F238E27FC236}">
                <a16:creationId xmlns:a16="http://schemas.microsoft.com/office/drawing/2014/main" id="{C98E5AA6-CBB9-449A-8D2A-CD69810F62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19288"/>
          <a:stretch/>
        </p:blipFill>
        <p:spPr>
          <a:xfrm>
            <a:off x="5724452" y="2324001"/>
            <a:ext cx="4503329" cy="2873372"/>
          </a:xfrm>
          <a:prstGeom prst="rect">
            <a:avLst/>
          </a:prstGeom>
        </p:spPr>
      </p:pic>
      <p:sp>
        <p:nvSpPr>
          <p:cNvPr id="29" name="Freeform 53">
            <a:extLst>
              <a:ext uri="{FF2B5EF4-FFF2-40B4-BE49-F238E27FC236}">
                <a16:creationId xmlns:a16="http://schemas.microsoft.com/office/drawing/2014/main" id="{07C15565-0F7E-4D9A-8956-E3E8859C0EFA}"/>
              </a:ext>
            </a:extLst>
          </p:cNvPr>
          <p:cNvSpPr/>
          <p:nvPr/>
        </p:nvSpPr>
        <p:spPr>
          <a:xfrm rot="5639961">
            <a:off x="9844216" y="415629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33C051-11E3-4884-BC07-35990265D6FF}"/>
              </a:ext>
            </a:extLst>
          </p:cNvPr>
          <p:cNvGrpSpPr/>
          <p:nvPr/>
        </p:nvGrpSpPr>
        <p:grpSpPr>
          <a:xfrm>
            <a:off x="7757638" y="4759580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B4A8B220-F75B-4CF0-B475-4637062332F9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7851814-ED69-48A3-9EF1-F3E154DFE4E0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6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2BEE21-AA41-4E48-8244-A5848FB2B770}"/>
              </a:ext>
            </a:extLst>
          </p:cNvPr>
          <p:cNvGrpSpPr/>
          <p:nvPr/>
        </p:nvGrpSpPr>
        <p:grpSpPr>
          <a:xfrm>
            <a:off x="-5563" y="1485896"/>
            <a:ext cx="9378164" cy="4391034"/>
            <a:chOff x="-5564" y="1249231"/>
            <a:chExt cx="10728931" cy="50234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1965B3-623F-4C09-A37B-D89ABB591C6E}"/>
                </a:ext>
              </a:extLst>
            </p:cNvPr>
            <p:cNvGrpSpPr/>
            <p:nvPr/>
          </p:nvGrpSpPr>
          <p:grpSpPr>
            <a:xfrm rot="11857800">
              <a:off x="551552" y="4112028"/>
              <a:ext cx="4053575" cy="2134371"/>
              <a:chOff x="1659516" y="1401631"/>
              <a:chExt cx="4053575" cy="2134371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67F09787-B841-4810-9A34-1A41CC5F4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0593">
                <a:off x="4825966" y="2132005"/>
                <a:ext cx="569832" cy="1204418"/>
              </a:xfrm>
              <a:prstGeom prst="rect">
                <a:avLst/>
              </a:prstGeom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86C7F121-4086-40A1-9512-1DB386BA0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9631">
                <a:off x="4186743" y="1806488"/>
                <a:ext cx="609525" cy="974652"/>
              </a:xfrm>
              <a:prstGeom prst="rect">
                <a:avLst/>
              </a:prstGeom>
            </p:spPr>
          </p:pic>
          <p:pic>
            <p:nvPicPr>
              <p:cNvPr id="21" name="Picture 7">
                <a:extLst>
                  <a:ext uri="{FF2B5EF4-FFF2-40B4-BE49-F238E27FC236}">
                    <a16:creationId xmlns:a16="http://schemas.microsoft.com/office/drawing/2014/main" id="{B6560E38-AE8A-44AC-A97A-762B67610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424388">
                <a:off x="1403066" y="2562082"/>
                <a:ext cx="1230370" cy="717469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4A1E996C-1E24-4A12-9AA1-E08286972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50700">
                <a:off x="3810152" y="1432991"/>
                <a:ext cx="202902" cy="1086653"/>
              </a:xfrm>
              <a:prstGeom prst="rect">
                <a:avLst/>
              </a:prstGeom>
            </p:spPr>
          </p:pic>
          <p:pic>
            <p:nvPicPr>
              <p:cNvPr id="23" name="Picture 9">
                <a:extLst>
                  <a:ext uri="{FF2B5EF4-FFF2-40B4-BE49-F238E27FC236}">
                    <a16:creationId xmlns:a16="http://schemas.microsoft.com/office/drawing/2014/main" id="{F44E8C44-9B62-4934-A42E-C795166EE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05704">
                <a:off x="2398221" y="1444856"/>
                <a:ext cx="415184" cy="1186661"/>
              </a:xfrm>
              <a:prstGeom prst="rect">
                <a:avLst/>
              </a:prstGeom>
            </p:spPr>
          </p:pic>
          <p:pic>
            <p:nvPicPr>
              <p:cNvPr id="24" name="Picture 14">
                <a:extLst>
                  <a:ext uri="{FF2B5EF4-FFF2-40B4-BE49-F238E27FC236}">
                    <a16:creationId xmlns:a16="http://schemas.microsoft.com/office/drawing/2014/main" id="{CCF557EB-4431-4B63-A3F5-C9E70AEE3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6355" y="1401631"/>
                <a:ext cx="797173" cy="1077996"/>
              </a:xfrm>
              <a:prstGeom prst="rect">
                <a:avLst/>
              </a:prstGeom>
            </p:spPr>
          </p:pic>
        </p:grpSp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A813AF5C-3778-47C3-9314-81598CAD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321" y="2308303"/>
              <a:ext cx="3029461" cy="3029461"/>
            </a:xfrm>
            <a:prstGeom prst="rect">
              <a:avLst/>
            </a:prstGeom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D3CAAAC-F134-460E-9336-61DFFD19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673566" y="1979605"/>
              <a:ext cx="569832" cy="1204418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BC0421C-BA5B-4F13-9974-F4518458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11624">
              <a:off x="4547379" y="2951126"/>
              <a:ext cx="822207" cy="63838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3D5F248-2825-4237-AF9D-13616D69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034343" y="1654088"/>
              <a:ext cx="609525" cy="974652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0875D537-BCA7-4547-BD1F-48E7AA990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250666" y="2409682"/>
              <a:ext cx="1230370" cy="717469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01D0D117-A821-4DCD-84A7-C5EF0ED6C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657752" y="1280591"/>
              <a:ext cx="202902" cy="1086653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F4EF2CA6-20BB-4277-97FB-6ED757F45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245821" y="1292456"/>
              <a:ext cx="415184" cy="1186661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DF31C193-9F89-440F-B079-86BF1C7D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2146">
              <a:off x="4830977" y="1924183"/>
              <a:ext cx="284694" cy="431949"/>
            </a:xfrm>
            <a:prstGeom prst="rect">
              <a:avLst/>
            </a:prstGeom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61F7F858-C1D4-4DDD-AE09-E59F96A2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45579">
              <a:off x="1240635" y="3503568"/>
              <a:ext cx="665119" cy="437842"/>
            </a:xfrm>
            <a:prstGeom prst="rect">
              <a:avLst/>
            </a:prstGeom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FB955913-CB0D-4B5A-A641-D9DB76655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955" y="1249231"/>
              <a:ext cx="797173" cy="1077996"/>
            </a:xfrm>
            <a:prstGeom prst="rect">
              <a:avLst/>
            </a:prstGeom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BC8D48E4-9B3F-4535-BB09-7FA9EC7B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25462">
              <a:off x="1122077" y="3159177"/>
              <a:ext cx="284694" cy="431949"/>
            </a:xfrm>
            <a:prstGeom prst="rect">
              <a:avLst/>
            </a:prstGeom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C76B40A9-B34C-444D-8E3A-B3DBFBCE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09868">
              <a:off x="5016209" y="4090590"/>
              <a:ext cx="202902" cy="1086653"/>
            </a:xfrm>
            <a:prstGeom prst="rect">
              <a:avLst/>
            </a:prstGeom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FC3A014-0D3A-40BB-82F4-35D78409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29904">
              <a:off x="4591810" y="3756366"/>
              <a:ext cx="665119" cy="437842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73250FBE-D39D-4AFB-A6E7-65985979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10969">
              <a:off x="3803673" y="5744739"/>
              <a:ext cx="284694" cy="431949"/>
            </a:xfrm>
            <a:prstGeom prst="rect">
              <a:avLst/>
            </a:prstGeom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DC04E80-925A-478C-8FB0-725577C1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51379">
              <a:off x="5229786" y="4011432"/>
              <a:ext cx="284694" cy="431949"/>
            </a:xfrm>
            <a:prstGeom prst="rect">
              <a:avLst/>
            </a:prstGeom>
          </p:spPr>
        </p:pic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BE592F33-0217-4927-8AB2-69993474269C}"/>
                </a:ext>
              </a:extLst>
            </p:cNvPr>
            <p:cNvSpPr/>
            <p:nvPr/>
          </p:nvSpPr>
          <p:spPr>
            <a:xfrm>
              <a:off x="1455802" y="2021638"/>
              <a:ext cx="3610971" cy="3610970"/>
            </a:xfrm>
            <a:prstGeom prst="ellipse">
              <a:avLst/>
            </a:prstGeom>
            <a:noFill/>
            <a:ln w="349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DD59631-5D0E-40C5-9759-048F3D952BD0}"/>
                </a:ext>
              </a:extLst>
            </p:cNvPr>
            <p:cNvSpPr/>
            <p:nvPr/>
          </p:nvSpPr>
          <p:spPr>
            <a:xfrm>
              <a:off x="-5564" y="1882170"/>
              <a:ext cx="9580757" cy="4390550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140393"/>
                <a:gd name="connsiteY0" fmla="*/ 3650945 h 3650945"/>
                <a:gd name="connsiteX1" fmla="*/ 3528629 w 8140393"/>
                <a:gd name="connsiteY1" fmla="*/ 2890553 h 3650945"/>
                <a:gd name="connsiteX2" fmla="*/ 5261194 w 8140393"/>
                <a:gd name="connsiteY2" fmla="*/ 1547854 h 3650945"/>
                <a:gd name="connsiteX3" fmla="*/ 5032092 w 8140393"/>
                <a:gd name="connsiteY3" fmla="*/ 63191 h 3650945"/>
                <a:gd name="connsiteX4" fmla="*/ 6303570 w 8140393"/>
                <a:gd name="connsiteY4" fmla="*/ 1139794 h 3650945"/>
                <a:gd name="connsiteX5" fmla="*/ 8140393 w 8140393"/>
                <a:gd name="connsiteY5" fmla="*/ 609006 h 3650945"/>
                <a:gd name="connsiteX0" fmla="*/ 0 w 7966831"/>
                <a:gd name="connsiteY0" fmla="*/ 3650945 h 3650945"/>
                <a:gd name="connsiteX1" fmla="*/ 3528629 w 7966831"/>
                <a:gd name="connsiteY1" fmla="*/ 2890553 h 3650945"/>
                <a:gd name="connsiteX2" fmla="*/ 5261194 w 7966831"/>
                <a:gd name="connsiteY2" fmla="*/ 1547854 h 3650945"/>
                <a:gd name="connsiteX3" fmla="*/ 5032092 w 7966831"/>
                <a:gd name="connsiteY3" fmla="*/ 63191 h 3650945"/>
                <a:gd name="connsiteX4" fmla="*/ 6303570 w 7966831"/>
                <a:gd name="connsiteY4" fmla="*/ 1139794 h 3650945"/>
                <a:gd name="connsiteX5" fmla="*/ 7966831 w 7966831"/>
                <a:gd name="connsiteY5" fmla="*/ 509828 h 3650945"/>
                <a:gd name="connsiteX0" fmla="*/ 0 w 7966831"/>
                <a:gd name="connsiteY0" fmla="*/ 3650945 h 3650945"/>
                <a:gd name="connsiteX1" fmla="*/ 3528629 w 7966831"/>
                <a:gd name="connsiteY1" fmla="*/ 2890553 h 3650945"/>
                <a:gd name="connsiteX2" fmla="*/ 5261194 w 7966831"/>
                <a:gd name="connsiteY2" fmla="*/ 1547854 h 3650945"/>
                <a:gd name="connsiteX3" fmla="*/ 5032092 w 7966831"/>
                <a:gd name="connsiteY3" fmla="*/ 63191 h 3650945"/>
                <a:gd name="connsiteX4" fmla="*/ 6303570 w 7966831"/>
                <a:gd name="connsiteY4" fmla="*/ 1139794 h 3650945"/>
                <a:gd name="connsiteX5" fmla="*/ 7966831 w 7966831"/>
                <a:gd name="connsiteY5" fmla="*/ 509828 h 365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6831" h="3650945">
                  <a:moveTo>
                    <a:pt x="0" y="3650945"/>
                  </a:moveTo>
                  <a:cubicBezTo>
                    <a:pt x="1046691" y="3604652"/>
                    <a:pt x="2436429" y="3608103"/>
                    <a:pt x="3528629" y="2890553"/>
                  </a:cubicBezTo>
                  <a:cubicBezTo>
                    <a:pt x="4214429" y="2411128"/>
                    <a:pt x="4880268" y="1893245"/>
                    <a:pt x="5261194" y="1547854"/>
                  </a:cubicBezTo>
                  <a:cubicBezTo>
                    <a:pt x="6438285" y="660932"/>
                    <a:pt x="5766016" y="-250607"/>
                    <a:pt x="5032092" y="63191"/>
                  </a:cubicBezTo>
                  <a:cubicBezTo>
                    <a:pt x="4396180" y="361226"/>
                    <a:pt x="4541740" y="1610823"/>
                    <a:pt x="6303570" y="1139794"/>
                  </a:cubicBezTo>
                  <a:cubicBezTo>
                    <a:pt x="7220313" y="909094"/>
                    <a:pt x="7544103" y="729920"/>
                    <a:pt x="7966831" y="509828"/>
                  </a:cubicBezTo>
                </a:path>
              </a:pathLst>
            </a:custGeom>
            <a:ln w="349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4EC761FC-2F60-488B-A49B-05ED893E5C9C}"/>
                </a:ext>
              </a:extLst>
            </p:cNvPr>
            <p:cNvSpPr/>
            <p:nvPr/>
          </p:nvSpPr>
          <p:spPr>
            <a:xfrm rot="6131070">
              <a:off x="9371177" y="1544246"/>
              <a:ext cx="1335294" cy="1369087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60B03ACE-3FF6-46B1-BFF0-2BB553C6F43C}"/>
              </a:ext>
            </a:extLst>
          </p:cNvPr>
          <p:cNvSpPr txBox="1">
            <a:spLocks/>
          </p:cNvSpPr>
          <p:nvPr/>
        </p:nvSpPr>
        <p:spPr>
          <a:xfrm>
            <a:off x="587375" y="549275"/>
            <a:ext cx="7478812" cy="86177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 및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텍스트 개체 틀 1">
            <a:extLst>
              <a:ext uri="{FF2B5EF4-FFF2-40B4-BE49-F238E27FC236}">
                <a16:creationId xmlns:a16="http://schemas.microsoft.com/office/drawing/2014/main" id="{D5479AE6-C98B-493C-B5F7-FD029C35A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2396" y="3344164"/>
            <a:ext cx="5613171" cy="987984"/>
          </a:xfrm>
        </p:spPr>
        <p:txBody>
          <a:bodyPr/>
          <a:lstStyle/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ㆍ컬럼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</a:p>
        </p:txBody>
      </p:sp>
      <p:sp>
        <p:nvSpPr>
          <p:cNvPr id="38" name="텍스트 개체 틀 1">
            <a:extLst>
              <a:ext uri="{FF2B5EF4-FFF2-40B4-BE49-F238E27FC236}">
                <a16:creationId xmlns:a16="http://schemas.microsoft.com/office/drawing/2014/main" id="{9B67EE16-5472-445E-B6BC-F7C82D8CDC99}"/>
              </a:ext>
            </a:extLst>
          </p:cNvPr>
          <p:cNvSpPr txBox="1">
            <a:spLocks/>
          </p:cNvSpPr>
          <p:nvPr/>
        </p:nvSpPr>
        <p:spPr>
          <a:xfrm>
            <a:off x="5562396" y="3963053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ㆍ고객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39" name="텍스트 개체 틀 1">
            <a:extLst>
              <a:ext uri="{FF2B5EF4-FFF2-40B4-BE49-F238E27FC236}">
                <a16:creationId xmlns:a16="http://schemas.microsoft.com/office/drawing/2014/main" id="{218BA829-D5AF-486E-9681-CDEB430E9E75}"/>
              </a:ext>
            </a:extLst>
          </p:cNvPr>
          <p:cNvSpPr txBox="1">
            <a:spLocks/>
          </p:cNvSpPr>
          <p:nvPr/>
        </p:nvSpPr>
        <p:spPr>
          <a:xfrm>
            <a:off x="5562396" y="4570235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ㆍ마케팅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40" name="텍스트 개체 틀 1">
            <a:extLst>
              <a:ext uri="{FF2B5EF4-FFF2-40B4-BE49-F238E27FC236}">
                <a16:creationId xmlns:a16="http://schemas.microsoft.com/office/drawing/2014/main" id="{E9A6437B-1FD1-4056-B3CE-6E06A996CE08}"/>
              </a:ext>
            </a:extLst>
          </p:cNvPr>
          <p:cNvSpPr txBox="1">
            <a:spLocks/>
          </p:cNvSpPr>
          <p:nvPr/>
        </p:nvSpPr>
        <p:spPr>
          <a:xfrm>
            <a:off x="5562396" y="5174462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ㆍ데이터 전처리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텍스트 개체 틀 1">
            <a:extLst>
              <a:ext uri="{FF2B5EF4-FFF2-40B4-BE49-F238E27FC236}">
                <a16:creationId xmlns:a16="http://schemas.microsoft.com/office/drawing/2014/main" id="{2CEAD407-BDDD-4047-B9B8-BC31555DCD8C}"/>
              </a:ext>
            </a:extLst>
          </p:cNvPr>
          <p:cNvSpPr txBox="1">
            <a:spLocks/>
          </p:cNvSpPr>
          <p:nvPr/>
        </p:nvSpPr>
        <p:spPr>
          <a:xfrm>
            <a:off x="5562397" y="5771245"/>
            <a:ext cx="6439104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ㆍ이상치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처리와 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D780BF-F361-470F-BA1C-481182DA3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컬럼 설명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1901E30F-C7C8-4A98-BA24-998B269F8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25" y="294916"/>
            <a:ext cx="6172200" cy="3134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7A7CDA-1820-48A9-BB7D-01654297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25" y="5553148"/>
            <a:ext cx="6204697" cy="111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31A8ED-7FFC-410E-870A-45385ACD6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25" y="3349949"/>
            <a:ext cx="6204697" cy="220319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E03D8-29C9-48C6-8D17-DCB01897A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61609"/>
              </p:ext>
            </p:extLst>
          </p:nvPr>
        </p:nvGraphicFramePr>
        <p:xfrm>
          <a:off x="335575" y="1210963"/>
          <a:ext cx="5272160" cy="5255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823">
                  <a:extLst>
                    <a:ext uri="{9D8B030D-6E8A-4147-A177-3AD203B41FA5}">
                      <a16:colId xmlns:a16="http://schemas.microsoft.com/office/drawing/2014/main" val="1511142338"/>
                    </a:ext>
                  </a:extLst>
                </a:gridCol>
                <a:gridCol w="492950">
                  <a:extLst>
                    <a:ext uri="{9D8B030D-6E8A-4147-A177-3AD203B41FA5}">
                      <a16:colId xmlns:a16="http://schemas.microsoft.com/office/drawing/2014/main" val="2093335754"/>
                    </a:ext>
                  </a:extLst>
                </a:gridCol>
                <a:gridCol w="1145207">
                  <a:extLst>
                    <a:ext uri="{9D8B030D-6E8A-4147-A177-3AD203B41FA5}">
                      <a16:colId xmlns:a16="http://schemas.microsoft.com/office/drawing/2014/main" val="3134258555"/>
                    </a:ext>
                  </a:extLst>
                </a:gridCol>
                <a:gridCol w="1650180">
                  <a:extLst>
                    <a:ext uri="{9D8B030D-6E8A-4147-A177-3AD203B41FA5}">
                      <a16:colId xmlns:a16="http://schemas.microsoft.com/office/drawing/2014/main" val="2824387951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83140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CustomerID</a:t>
                      </a:r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미사용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60873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ProdTaken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taken (0: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비구매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50588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 (0: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847702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TypeofContact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유입경로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524611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CityTier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도시등급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cityrank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6930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DurationOfPitch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2110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Occupation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77793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60586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NumberOfPersonVisiting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동반자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613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NumberOfFollowups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상품설명횟수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468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ProductPitched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등급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9098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PreferredPropertyStar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객실 만족도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56702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MaritalStatus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결혼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marriage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267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NumberOfTrips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여행 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004097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12818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PitchSatisfactionScore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만족점수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16900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OwnCar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차량소유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6584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NumberOfChildrenVisiting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children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148739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5211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MonthlyIncome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0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8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F46D0-64F7-4E6E-85BA-A394371E2B83}"/>
              </a:ext>
            </a:extLst>
          </p:cNvPr>
          <p:cNvSpPr txBox="1"/>
          <p:nvPr/>
        </p:nvSpPr>
        <p:spPr>
          <a:xfrm>
            <a:off x="666446" y="1403426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문자형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63C-FAAB-4924-BAF0-F8B8B96BA6C1}"/>
              </a:ext>
            </a:extLst>
          </p:cNvPr>
          <p:cNvSpPr txBox="1"/>
          <p:nvPr/>
        </p:nvSpPr>
        <p:spPr>
          <a:xfrm>
            <a:off x="666446" y="4237570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숫자형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9090-4657-4948-AE6A-D9FA1100589C}"/>
              </a:ext>
            </a:extLst>
          </p:cNvPr>
          <p:cNvSpPr txBox="1"/>
          <p:nvPr/>
        </p:nvSpPr>
        <p:spPr>
          <a:xfrm>
            <a:off x="666446" y="1904557"/>
            <a:ext cx="8738811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Salaried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SmallBusiness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LargeBusiness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FreeLancer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Designation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Executive / Manager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SeniorManager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AVP / VP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Marriage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Married / Divorced / Single / Unmarried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1CB7-61F0-4746-A865-AE2426729B93}"/>
              </a:ext>
            </a:extLst>
          </p:cNvPr>
          <p:cNvSpPr txBox="1"/>
          <p:nvPr/>
        </p:nvSpPr>
        <p:spPr>
          <a:xfrm>
            <a:off x="666446" y="4776412"/>
            <a:ext cx="8738811" cy="14465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cityrank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companion / trips / children / income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Gender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Passport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6928A6-D47C-4AF1-BD06-F68B5A2441FE}"/>
              </a:ext>
            </a:extLst>
          </p:cNvPr>
          <p:cNvSpPr/>
          <p:nvPr/>
        </p:nvSpPr>
        <p:spPr>
          <a:xfrm>
            <a:off x="8109404" y="1465214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836F-DC7C-46B1-9246-52DEB06CBB44}"/>
              </a:ext>
            </a:extLst>
          </p:cNvPr>
          <p:cNvSpPr txBox="1"/>
          <p:nvPr/>
        </p:nvSpPr>
        <p:spPr>
          <a:xfrm>
            <a:off x="8188475" y="1403426"/>
            <a:ext cx="369872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구매여부는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직급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나이와 연관이 있을까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969BCBB-C742-40BD-9A14-868646FCAA86}"/>
              </a:ext>
            </a:extLst>
          </p:cNvPr>
          <p:cNvSpPr/>
          <p:nvPr/>
        </p:nvSpPr>
        <p:spPr>
          <a:xfrm>
            <a:off x="8109404" y="306161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B49ED-C10F-4638-967F-4861D262BABF}"/>
              </a:ext>
            </a:extLst>
          </p:cNvPr>
          <p:cNvSpPr txBox="1"/>
          <p:nvPr/>
        </p:nvSpPr>
        <p:spPr>
          <a:xfrm>
            <a:off x="8188475" y="2999824"/>
            <a:ext cx="369872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성별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횟수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여부가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구매에 영향이 있을까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2D163D5-0B67-4BE2-888F-C1466205EAF6}"/>
              </a:ext>
            </a:extLst>
          </p:cNvPr>
          <p:cNvSpPr/>
          <p:nvPr/>
        </p:nvSpPr>
        <p:spPr>
          <a:xfrm>
            <a:off x="8109404" y="477641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9F263-ABDD-4A98-A80B-C64E053D6BE1}"/>
              </a:ext>
            </a:extLst>
          </p:cNvPr>
          <p:cNvSpPr txBox="1"/>
          <p:nvPr/>
        </p:nvSpPr>
        <p:spPr>
          <a:xfrm>
            <a:off x="8188475" y="4714624"/>
            <a:ext cx="3698725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정보가 제일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중요한가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8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마케팅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F46D0-64F7-4E6E-85BA-A394371E2B83}"/>
              </a:ext>
            </a:extLst>
          </p:cNvPr>
          <p:cNvSpPr txBox="1"/>
          <p:nvPr/>
        </p:nvSpPr>
        <p:spPr>
          <a:xfrm>
            <a:off x="666446" y="1403426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문자형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63C-FAAB-4924-BAF0-F8B8B96BA6C1}"/>
              </a:ext>
            </a:extLst>
          </p:cNvPr>
          <p:cNvSpPr txBox="1"/>
          <p:nvPr/>
        </p:nvSpPr>
        <p:spPr>
          <a:xfrm>
            <a:off x="666446" y="3701010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숫자형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9090-4657-4948-AE6A-D9FA1100589C}"/>
              </a:ext>
            </a:extLst>
          </p:cNvPr>
          <p:cNvSpPr txBox="1"/>
          <p:nvPr/>
        </p:nvSpPr>
        <p:spPr>
          <a:xfrm>
            <a:off x="666446" y="1904557"/>
            <a:ext cx="8738811" cy="14465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Self Enquiry / None / Company Invited</a:t>
            </a:r>
          </a:p>
          <a:p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Prodect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Basic / Deluxe / Standard / Super Deluxe ,King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1CB7-61F0-4746-A865-AE2426729B93}"/>
              </a:ext>
            </a:extLst>
          </p:cNvPr>
          <p:cNvSpPr txBox="1"/>
          <p:nvPr/>
        </p:nvSpPr>
        <p:spPr>
          <a:xfrm>
            <a:off x="666446" y="4239852"/>
            <a:ext cx="8738811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Duration / follow / star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scote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Taken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6928A6-D47C-4AF1-BD06-F68B5A2441FE}"/>
              </a:ext>
            </a:extLst>
          </p:cNvPr>
          <p:cNvSpPr/>
          <p:nvPr/>
        </p:nvSpPr>
        <p:spPr>
          <a:xfrm>
            <a:off x="7537898" y="1465214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836F-DC7C-46B1-9246-52DEB06CBB44}"/>
              </a:ext>
            </a:extLst>
          </p:cNvPr>
          <p:cNvSpPr txBox="1"/>
          <p:nvPr/>
        </p:nvSpPr>
        <p:spPr>
          <a:xfrm>
            <a:off x="7616969" y="1403426"/>
            <a:ext cx="413186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중에서 무엇이 제일 잘 팔리고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경로로 구매하는가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969BCBB-C742-40BD-9A14-868646FCAA86}"/>
              </a:ext>
            </a:extLst>
          </p:cNvPr>
          <p:cNvSpPr/>
          <p:nvPr/>
        </p:nvSpPr>
        <p:spPr>
          <a:xfrm>
            <a:off x="7537898" y="3467938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B49ED-C10F-4638-967F-4861D262BABF}"/>
              </a:ext>
            </a:extLst>
          </p:cNvPr>
          <p:cNvSpPr txBox="1"/>
          <p:nvPr/>
        </p:nvSpPr>
        <p:spPr>
          <a:xfrm>
            <a:off x="7616969" y="3406150"/>
            <a:ext cx="4131865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여부와 각 숫자형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데이터간 연관성이 있는가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3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BE03B0-1378-48CC-918B-9FEC96A95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25" y="3116256"/>
            <a:ext cx="2183319" cy="3741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DDD48-F242-4247-97D8-4466182AC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99" y="4246795"/>
            <a:ext cx="1531906" cy="2285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AD8ABB-19F4-470C-A394-AB1A5A829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97" y="308328"/>
            <a:ext cx="4534293" cy="2171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1200F1-FAC7-4B70-82F3-0263CE7A1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905" y="3171563"/>
            <a:ext cx="2444598" cy="3631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2EC03D-4CF1-4176-9C71-E310B38F5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9" y="4325625"/>
            <a:ext cx="1562930" cy="11236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2378A8-2BB8-4E87-A4B3-BA811A218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4796" y="4325625"/>
            <a:ext cx="1539665" cy="20766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BF3DA2-5BA4-48FF-9C08-35B04149C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17" y="4173212"/>
            <a:ext cx="1863251" cy="23814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0337EB-46D3-4A6A-965D-350C673B0D4B}"/>
              </a:ext>
            </a:extLst>
          </p:cNvPr>
          <p:cNvSpPr/>
          <p:nvPr/>
        </p:nvSpPr>
        <p:spPr>
          <a:xfrm>
            <a:off x="335499" y="4098470"/>
            <a:ext cx="5858475" cy="2598449"/>
          </a:xfrm>
          <a:prstGeom prst="roundRect">
            <a:avLst>
              <a:gd name="adj" fmla="val 47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D5E5-EFA5-4449-806D-23E2766A819D}"/>
              </a:ext>
            </a:extLst>
          </p:cNvPr>
          <p:cNvSpPr txBox="1"/>
          <p:nvPr/>
        </p:nvSpPr>
        <p:spPr>
          <a:xfrm>
            <a:off x="6973066" y="2817438"/>
            <a:ext cx="1388458" cy="3231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치환 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5FA57-8060-4F34-9D9F-54B7D9207943}"/>
              </a:ext>
            </a:extLst>
          </p:cNvPr>
          <p:cNvSpPr txBox="1"/>
          <p:nvPr/>
        </p:nvSpPr>
        <p:spPr>
          <a:xfrm>
            <a:off x="9247138" y="2817438"/>
            <a:ext cx="1388458" cy="3231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치환 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D21A14F-784B-485F-A057-3292766834A8}"/>
              </a:ext>
            </a:extLst>
          </p:cNvPr>
          <p:cNvSpPr/>
          <p:nvPr/>
        </p:nvSpPr>
        <p:spPr>
          <a:xfrm>
            <a:off x="8559251" y="4546257"/>
            <a:ext cx="590602" cy="440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54AEF-BC4C-4A2A-9DD8-1241F9A8E144}"/>
              </a:ext>
            </a:extLst>
          </p:cNvPr>
          <p:cNvSpPr txBox="1"/>
          <p:nvPr/>
        </p:nvSpPr>
        <p:spPr>
          <a:xfrm>
            <a:off x="828693" y="1377722"/>
            <a:ext cx="42787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Age     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Contact  : ‘None’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Duration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Follow   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Star      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Trips    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Income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</a:p>
        </p:txBody>
      </p:sp>
    </p:spTree>
    <p:extLst>
      <p:ext uri="{BB962C8B-B14F-4D97-AF65-F5344CB8AC3E}">
        <p14:creationId xmlns:p14="http://schemas.microsoft.com/office/powerpoint/2010/main" val="38638334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776</Words>
  <Application>Microsoft Office PowerPoint</Application>
  <PresentationFormat>와이드스크린</PresentationFormat>
  <Paragraphs>214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맑은 고딕 Semilight</vt:lpstr>
      <vt:lpstr>Arial</vt:lpstr>
      <vt:lpstr>Cover and End Slide Master</vt:lpstr>
      <vt:lpstr>Contents Slide Master</vt:lpstr>
      <vt:lpstr>여행 패키지 상품 분석 및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ZOU HAIJING</cp:lastModifiedBy>
  <cp:revision>122</cp:revision>
  <dcterms:created xsi:type="dcterms:W3CDTF">2018-04-24T17:14:44Z</dcterms:created>
  <dcterms:modified xsi:type="dcterms:W3CDTF">2021-11-20T05:11:42Z</dcterms:modified>
</cp:coreProperties>
</file>